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1"/>
  </p:notesMasterIdLst>
  <p:sldIdLst>
    <p:sldId id="256" r:id="rId2"/>
    <p:sldId id="257" r:id="rId3"/>
    <p:sldId id="26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304" r:id="rId18"/>
    <p:sldId id="258" r:id="rId19"/>
    <p:sldId id="259" r:id="rId20"/>
    <p:sldId id="260" r:id="rId21"/>
    <p:sldId id="267" r:id="rId22"/>
    <p:sldId id="268" r:id="rId23"/>
    <p:sldId id="261" r:id="rId24"/>
    <p:sldId id="262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2" r:id="rId33"/>
    <p:sldId id="294" r:id="rId34"/>
    <p:sldId id="293" r:id="rId35"/>
    <p:sldId id="291" r:id="rId36"/>
    <p:sldId id="290" r:id="rId37"/>
    <p:sldId id="295" r:id="rId38"/>
    <p:sldId id="308" r:id="rId39"/>
    <p:sldId id="301" r:id="rId40"/>
    <p:sldId id="300" r:id="rId41"/>
    <p:sldId id="299" r:id="rId42"/>
    <p:sldId id="298" r:id="rId43"/>
    <p:sldId id="302" r:id="rId44"/>
    <p:sldId id="296" r:id="rId45"/>
    <p:sldId id="297" r:id="rId46"/>
    <p:sldId id="303" r:id="rId47"/>
    <p:sldId id="310" r:id="rId48"/>
    <p:sldId id="307" r:id="rId49"/>
    <p:sldId id="30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16" autoAdjust="0"/>
  </p:normalViewPr>
  <p:slideViewPr>
    <p:cSldViewPr snapToGrid="0">
      <p:cViewPr varScale="1">
        <p:scale>
          <a:sx n="70" d="100"/>
          <a:sy n="70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FC4FB-9581-445A-9458-B55417913F2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3871-F8DA-4FC9-8B93-CE596ED05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61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Fire</a:t>
            </a:r>
            <a:r>
              <a:rPr lang="en-US" baseline="0" dirty="0" smtClean="0"/>
              <a:t> retardants for plastics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77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Pronounced Gwhy</a:t>
            </a:r>
            <a:r>
              <a:rPr lang="en-US" baseline="0" dirty="0" smtClean="0"/>
              <a:t> -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36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00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66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12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85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27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pronounced: uh-krAA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49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85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3871-F8DA-4FC9-8B93-CE596ED05CB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47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3871-F8DA-4FC9-8B93-CE596ED05CBC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4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5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0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7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5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8AD9-AF8B-4BF3-9D14-1F5291A3EE7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88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3871-F8DA-4FC9-8B93-CE596ED05CB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3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03871-F8DA-4FC9-8B93-CE596ED05CB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8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2268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7876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44112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6129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29072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9119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6146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4488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26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098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7899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695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43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2812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915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4833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36E2-F3B4-4B4A-8DE3-FA4D482F9DC3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5FC061-E1D0-4DE3-9FAF-F4A967C2F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9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.nj.us/dep/dshw/ewaste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8.wmf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739" y="3596017"/>
            <a:ext cx="10916815" cy="2535545"/>
          </a:xfrm>
          <a:solidFill>
            <a:schemeClr val="tx2">
              <a:alpha val="29000"/>
            </a:schemeClr>
          </a:solidFill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 E-waste </a:t>
            </a:r>
            <a:r>
              <a:rPr lang="en-US" sz="7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umped </a:t>
            </a:r>
            <a:r>
              <a:rPr lang="en-US" sz="7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sz="7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eveloping </a:t>
            </a:r>
            <a:r>
              <a:rPr lang="en-US" sz="72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ountries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6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Chromium VI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</a:t>
            </a:r>
            <a:r>
              <a:rPr lang="en-US" dirty="0" smtClean="0"/>
              <a:t>in</a:t>
            </a:r>
            <a:endParaRPr lang="en-US" dirty="0" smtClean="0"/>
          </a:p>
          <a:p>
            <a:pPr lvl="1"/>
            <a:r>
              <a:rPr lang="en-US" dirty="0" smtClean="0"/>
              <a:t> Data tapes</a:t>
            </a:r>
          </a:p>
          <a:p>
            <a:pPr lvl="1"/>
            <a:r>
              <a:rPr lang="en-US" dirty="0" smtClean="0"/>
              <a:t>Floppy  discs</a:t>
            </a:r>
          </a:p>
          <a:p>
            <a:r>
              <a:rPr lang="en-US" dirty="0" smtClean="0"/>
              <a:t>Strong link between chromium VI exposure </a:t>
            </a:r>
            <a:r>
              <a:rPr lang="en-US" dirty="0" smtClean="0"/>
              <a:t>and</a:t>
            </a:r>
            <a:endParaRPr lang="en-US" dirty="0" smtClean="0"/>
          </a:p>
          <a:p>
            <a:pPr lvl="1"/>
            <a:r>
              <a:rPr lang="en-US" dirty="0" smtClean="0"/>
              <a:t>Lung cancer</a:t>
            </a:r>
          </a:p>
          <a:p>
            <a:pPr lvl="1"/>
            <a:r>
              <a:rPr lang="en-US" dirty="0" smtClean="0"/>
              <a:t>Kidney disease</a:t>
            </a:r>
          </a:p>
          <a:p>
            <a:pPr lvl="1"/>
            <a:r>
              <a:rPr lang="en-US" dirty="0" smtClean="0"/>
              <a:t>Liver disease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74" y="4100975"/>
            <a:ext cx="2419350" cy="2400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78" y="1345762"/>
            <a:ext cx="2145442" cy="14235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 </a:t>
            </a:r>
            <a:r>
              <a:rPr lang="en-US" dirty="0" smtClean="0"/>
              <a:t>Lead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</a:t>
            </a:r>
            <a:r>
              <a:rPr lang="en-US" dirty="0" smtClean="0"/>
              <a:t>in</a:t>
            </a:r>
            <a:endParaRPr lang="en-US" dirty="0" smtClean="0"/>
          </a:p>
          <a:p>
            <a:pPr lvl="1"/>
            <a:r>
              <a:rPr lang="en-US" dirty="0" smtClean="0"/>
              <a:t>CRT screens</a:t>
            </a:r>
          </a:p>
          <a:p>
            <a:pPr lvl="1"/>
            <a:r>
              <a:rPr lang="en-US" dirty="0" smtClean="0"/>
              <a:t>Batteries</a:t>
            </a:r>
          </a:p>
          <a:p>
            <a:pPr lvl="1"/>
            <a:r>
              <a:rPr lang="en-US" dirty="0" smtClean="0"/>
              <a:t>Printed circuit boards</a:t>
            </a:r>
          </a:p>
          <a:p>
            <a:r>
              <a:rPr lang="en-US" dirty="0" smtClean="0"/>
              <a:t>Strong link between lead exposure </a:t>
            </a:r>
            <a:r>
              <a:rPr lang="en-US" dirty="0" smtClean="0"/>
              <a:t>and</a:t>
            </a:r>
            <a:endParaRPr lang="en-US" dirty="0" smtClean="0"/>
          </a:p>
          <a:p>
            <a:pPr lvl="1"/>
            <a:r>
              <a:rPr lang="en-US" dirty="0" smtClean="0"/>
              <a:t>Decreased intelligence in children</a:t>
            </a:r>
          </a:p>
          <a:p>
            <a:pPr lvl="1"/>
            <a:r>
              <a:rPr lang="en-US" dirty="0" smtClean="0"/>
              <a:t>Nerve disorders</a:t>
            </a:r>
          </a:p>
          <a:p>
            <a:pPr lvl="1"/>
            <a:r>
              <a:rPr lang="en-US" dirty="0" smtClean="0"/>
              <a:t>Fertility problems</a:t>
            </a:r>
          </a:p>
          <a:p>
            <a:pPr lvl="1"/>
            <a:r>
              <a:rPr lang="en-US" dirty="0" smtClean="0"/>
              <a:t>Memory and concentration problems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22" y="4250237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79" y="609600"/>
            <a:ext cx="2679700" cy="2857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 </a:t>
            </a:r>
            <a:r>
              <a:rPr lang="en-US" dirty="0" smtClean="0"/>
              <a:t>Lithium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</a:t>
            </a:r>
            <a:r>
              <a:rPr lang="en-US" dirty="0" smtClean="0"/>
              <a:t>in</a:t>
            </a:r>
            <a:endParaRPr lang="en-US" dirty="0" smtClean="0"/>
          </a:p>
          <a:p>
            <a:pPr lvl="1"/>
            <a:r>
              <a:rPr lang="en-US" dirty="0" smtClean="0"/>
              <a:t>Li-batteries</a:t>
            </a:r>
          </a:p>
          <a:p>
            <a:r>
              <a:rPr lang="en-US" dirty="0" smtClean="0"/>
              <a:t>Hazards of lithium exposure </a:t>
            </a:r>
          </a:p>
          <a:p>
            <a:pPr lvl="1"/>
            <a:r>
              <a:rPr lang="en-US" dirty="0" smtClean="0"/>
              <a:t>Contact with eyes causes caustic irritation or burn </a:t>
            </a:r>
          </a:p>
          <a:p>
            <a:pPr lvl="1"/>
            <a:r>
              <a:rPr lang="en-US" dirty="0" smtClean="0"/>
              <a:t>Reacts with body moisture to cause chemical burns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84" y="4331101"/>
            <a:ext cx="1425218" cy="1802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25" y="329526"/>
            <a:ext cx="4334366" cy="26432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 </a:t>
            </a:r>
            <a:r>
              <a:rPr lang="en-US" dirty="0"/>
              <a:t>Mercury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</a:t>
            </a:r>
            <a:r>
              <a:rPr lang="en-US" dirty="0" smtClean="0"/>
              <a:t>in</a:t>
            </a:r>
            <a:endParaRPr lang="en-US" dirty="0" smtClean="0"/>
          </a:p>
          <a:p>
            <a:pPr lvl="1"/>
            <a:r>
              <a:rPr lang="en-US" dirty="0" smtClean="0"/>
              <a:t>LCD back lights</a:t>
            </a:r>
          </a:p>
          <a:p>
            <a:pPr lvl="1"/>
            <a:r>
              <a:rPr lang="en-US" dirty="0" smtClean="0"/>
              <a:t>Batteries</a:t>
            </a:r>
          </a:p>
          <a:p>
            <a:pPr lvl="1"/>
            <a:r>
              <a:rPr lang="en-US" dirty="0" smtClean="0"/>
              <a:t>Switches</a:t>
            </a:r>
          </a:p>
          <a:p>
            <a:r>
              <a:rPr lang="en-US" dirty="0" smtClean="0"/>
              <a:t>Hazards of mercury exposure </a:t>
            </a:r>
          </a:p>
          <a:p>
            <a:pPr lvl="1"/>
            <a:r>
              <a:rPr lang="en-US" dirty="0" smtClean="0"/>
              <a:t>Damage to nervous system</a:t>
            </a:r>
          </a:p>
          <a:p>
            <a:pPr lvl="1"/>
            <a:r>
              <a:rPr lang="en-US" dirty="0" smtClean="0"/>
              <a:t>Damage to muscles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48" y="2490750"/>
            <a:ext cx="1752600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00" y="4498557"/>
            <a:ext cx="1542805" cy="1542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31" y="1054895"/>
            <a:ext cx="2381250" cy="1981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Nickel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</a:t>
            </a:r>
            <a:r>
              <a:rPr lang="en-US" dirty="0" smtClean="0"/>
              <a:t>in</a:t>
            </a:r>
            <a:endParaRPr lang="en-US" dirty="0" smtClean="0"/>
          </a:p>
          <a:p>
            <a:pPr lvl="1"/>
            <a:r>
              <a:rPr lang="en-US" dirty="0" smtClean="0"/>
              <a:t>Electron gun in CRT screens</a:t>
            </a:r>
          </a:p>
          <a:p>
            <a:pPr lvl="1"/>
            <a:r>
              <a:rPr lang="en-US" dirty="0" smtClean="0"/>
              <a:t>Batteries</a:t>
            </a:r>
          </a:p>
          <a:p>
            <a:r>
              <a:rPr lang="en-US" dirty="0" smtClean="0"/>
              <a:t>Hazards of nickel exposure </a:t>
            </a:r>
          </a:p>
          <a:p>
            <a:pPr lvl="1"/>
            <a:r>
              <a:rPr lang="en-US" dirty="0" smtClean="0"/>
              <a:t>Lung cancer</a:t>
            </a:r>
          </a:p>
          <a:p>
            <a:pPr lvl="1"/>
            <a:r>
              <a:rPr lang="en-US" dirty="0" smtClean="0"/>
              <a:t>Neurological deficits</a:t>
            </a:r>
          </a:p>
          <a:p>
            <a:pPr lvl="1"/>
            <a:r>
              <a:rPr lang="en-US" dirty="0" smtClean="0"/>
              <a:t>Cardiovascular disease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4395243"/>
            <a:ext cx="1422082" cy="1422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87" y="1614215"/>
            <a:ext cx="3133725" cy="14573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 </a:t>
            </a:r>
            <a:r>
              <a:rPr lang="en-US" dirty="0" smtClean="0"/>
              <a:t> Zinc Sulfide</a:t>
            </a:r>
            <a:endParaRPr lang="en-US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</a:t>
            </a:r>
            <a:r>
              <a:rPr lang="en-US" dirty="0" smtClean="0"/>
              <a:t>in</a:t>
            </a:r>
            <a:endParaRPr lang="en-US" dirty="0" smtClean="0"/>
          </a:p>
          <a:p>
            <a:pPr lvl="1"/>
            <a:r>
              <a:rPr lang="en-US" dirty="0" smtClean="0"/>
              <a:t>CRT screens</a:t>
            </a:r>
          </a:p>
          <a:p>
            <a:r>
              <a:rPr lang="en-US" dirty="0" smtClean="0"/>
              <a:t>Hazards of zinc sulfide</a:t>
            </a:r>
          </a:p>
          <a:p>
            <a:pPr lvl="1"/>
            <a:r>
              <a:rPr lang="en-US" dirty="0" smtClean="0"/>
              <a:t>When burned causes “brass founders” disease</a:t>
            </a:r>
          </a:p>
          <a:p>
            <a:pPr lvl="2"/>
            <a:r>
              <a:rPr lang="en-US" dirty="0" smtClean="0"/>
              <a:t>characterized by malaria like symptoms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9" y="4142178"/>
            <a:ext cx="2839164" cy="2129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60" y="1012032"/>
            <a:ext cx="2209800" cy="20669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Dioxins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pollutants</a:t>
            </a:r>
          </a:p>
          <a:p>
            <a:r>
              <a:rPr lang="en-US" dirty="0" smtClean="0"/>
              <a:t>Typically byproducts of industrial processes</a:t>
            </a:r>
          </a:p>
          <a:p>
            <a:r>
              <a:rPr lang="en-US" dirty="0" smtClean="0"/>
              <a:t>Stored in fatty tissue</a:t>
            </a:r>
          </a:p>
          <a:p>
            <a:r>
              <a:rPr lang="en-US" dirty="0" smtClean="0"/>
              <a:t>Half life is 7 to 11 years</a:t>
            </a:r>
          </a:p>
          <a:p>
            <a:pPr lvl="1"/>
            <a:r>
              <a:rPr lang="en-US" dirty="0" smtClean="0"/>
              <a:t>Persistent in the environment</a:t>
            </a:r>
          </a:p>
          <a:p>
            <a:r>
              <a:rPr lang="en-US" dirty="0" smtClean="0"/>
              <a:t>Effects</a:t>
            </a:r>
          </a:p>
          <a:p>
            <a:pPr lvl="1"/>
            <a:r>
              <a:rPr lang="en-US" dirty="0" smtClean="0"/>
              <a:t>nervous system</a:t>
            </a:r>
          </a:p>
          <a:p>
            <a:pPr lvl="1"/>
            <a:r>
              <a:rPr lang="en-US" dirty="0" smtClean="0"/>
              <a:t>immune system</a:t>
            </a:r>
          </a:p>
          <a:p>
            <a:pPr lvl="1"/>
            <a:r>
              <a:rPr lang="en-US" dirty="0" smtClean="0"/>
              <a:t>endocrine system</a:t>
            </a:r>
          </a:p>
          <a:p>
            <a:pPr lvl="1"/>
            <a:r>
              <a:rPr lang="en-US" dirty="0" smtClean="0"/>
              <a:t>proven to cause cancer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70" y="2394857"/>
            <a:ext cx="3559770" cy="30728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23" y="544286"/>
            <a:ext cx="9754290" cy="948612"/>
          </a:xfrm>
        </p:spPr>
        <p:txBody>
          <a:bodyPr/>
          <a:lstStyle/>
          <a:p>
            <a:r>
              <a:rPr lang="en-US" dirty="0" smtClean="0"/>
              <a:t>Amount of Hazardous Materials in 30 lb.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 lb. – </a:t>
            </a:r>
            <a:r>
              <a:rPr lang="en-US" dirty="0"/>
              <a:t>Plastics</a:t>
            </a:r>
          </a:p>
          <a:p>
            <a:r>
              <a:rPr lang="en-US" dirty="0" smtClean="0"/>
              <a:t>4.3 lb. – </a:t>
            </a:r>
            <a:r>
              <a:rPr lang="en-US" dirty="0"/>
              <a:t>Lead</a:t>
            </a:r>
          </a:p>
          <a:p>
            <a:r>
              <a:rPr lang="en-US" dirty="0"/>
              <a:t>0.693 g – Mercury</a:t>
            </a:r>
          </a:p>
          <a:p>
            <a:r>
              <a:rPr lang="en-US" dirty="0"/>
              <a:t>0.409 g – Arsenic</a:t>
            </a:r>
          </a:p>
          <a:p>
            <a:r>
              <a:rPr lang="en-US" dirty="0"/>
              <a:t>2.961 g – Cadmium</a:t>
            </a:r>
          </a:p>
          <a:p>
            <a:r>
              <a:rPr lang="en-US" dirty="0"/>
              <a:t>1.98 g – Chromium</a:t>
            </a:r>
          </a:p>
          <a:p>
            <a:r>
              <a:rPr lang="en-US" dirty="0"/>
              <a:t>9.92 g – Barium</a:t>
            </a:r>
          </a:p>
          <a:p>
            <a:r>
              <a:rPr lang="en-US" dirty="0"/>
              <a:t>4.94 g – Beryllium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2" y="2160589"/>
            <a:ext cx="4464594" cy="285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42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4" y="478972"/>
            <a:ext cx="9554547" cy="929951"/>
          </a:xfrm>
        </p:spPr>
        <p:txBody>
          <a:bodyPr/>
          <a:lstStyle/>
          <a:p>
            <a:r>
              <a:rPr lang="en-US" dirty="0" smtClean="0"/>
              <a:t>Issues About Consumer Electronic E-waste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E-waste currently makes up between 1 to 2 percent of municipal solid waste</a:t>
            </a:r>
          </a:p>
          <a:p>
            <a:r>
              <a:rPr lang="en-US" dirty="0" smtClean="0"/>
              <a:t>Growing number of consumer electronic products</a:t>
            </a:r>
          </a:p>
          <a:p>
            <a:pPr lvl="1"/>
            <a:r>
              <a:rPr lang="en-US" dirty="0" smtClean="0"/>
              <a:t>438 million consumer products were sold in 2009</a:t>
            </a:r>
          </a:p>
          <a:p>
            <a:pPr lvl="1"/>
            <a:r>
              <a:rPr lang="en-US" dirty="0" smtClean="0"/>
              <a:t>Doubling since 1997</a:t>
            </a:r>
          </a:p>
          <a:p>
            <a:pPr lvl="1"/>
            <a:r>
              <a:rPr lang="en-US" dirty="0" smtClean="0"/>
              <a:t>Smartphone units increased by seven fold between 1997 - 2009</a:t>
            </a:r>
          </a:p>
          <a:p>
            <a:r>
              <a:rPr lang="en-US" dirty="0"/>
              <a:t>Disposing </a:t>
            </a:r>
            <a:r>
              <a:rPr lang="en-US" dirty="0" smtClean="0"/>
              <a:t>e-waste in landfills </a:t>
            </a:r>
            <a:r>
              <a:rPr lang="en-US" dirty="0"/>
              <a:t>is not an optimal solution</a:t>
            </a:r>
          </a:p>
          <a:p>
            <a:pPr lvl="1"/>
            <a:r>
              <a:rPr lang="en-US" dirty="0" smtClean="0"/>
              <a:t>Manufacturing inputs are high in energy and comprise scarce resources</a:t>
            </a:r>
          </a:p>
          <a:p>
            <a:pPr lvl="1"/>
            <a:r>
              <a:rPr lang="en-US" dirty="0" smtClean="0"/>
              <a:t>Highly toxic materials are included in consumer electronic products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79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Problems with Landfills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Landfills are toxic</a:t>
            </a:r>
          </a:p>
          <a:p>
            <a:pPr lvl="1"/>
            <a:r>
              <a:rPr lang="en-US" dirty="0" smtClean="0"/>
              <a:t>toxic substances in products dumped in landfills leach into soil and groundwater</a:t>
            </a:r>
          </a:p>
          <a:p>
            <a:r>
              <a:rPr lang="en-US" dirty="0" smtClean="0"/>
              <a:t>Landfills form leachate</a:t>
            </a:r>
          </a:p>
          <a:p>
            <a:pPr lvl="1"/>
            <a:r>
              <a:rPr lang="en-US" dirty="0" smtClean="0"/>
              <a:t>water the percolates through waste extracting and becoming toxic</a:t>
            </a:r>
          </a:p>
          <a:p>
            <a:r>
              <a:rPr lang="en-US" dirty="0" smtClean="0"/>
              <a:t>Landfills produce greenhouse gases</a:t>
            </a:r>
          </a:p>
          <a:p>
            <a:pPr lvl="1"/>
            <a:r>
              <a:rPr lang="en-US" dirty="0" smtClean="0"/>
              <a:t>methane is 21 time more potent than carbon dioxide in trapping heat</a:t>
            </a:r>
          </a:p>
          <a:p>
            <a:r>
              <a:rPr lang="en-US" dirty="0" smtClean="0"/>
              <a:t>Landfills not properly designed and managed are dangerous to human health</a:t>
            </a:r>
          </a:p>
          <a:p>
            <a:pPr lvl="1"/>
            <a:r>
              <a:rPr lang="en-US" dirty="0" smtClean="0"/>
              <a:t>Nigeria with 155 million people does not have a licensed landfill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81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39890" cy="1320800"/>
          </a:xfrm>
        </p:spPr>
        <p:txBody>
          <a:bodyPr/>
          <a:lstStyle/>
          <a:p>
            <a:pPr algn="ctr"/>
            <a:r>
              <a:rPr lang="en-US" dirty="0" smtClean="0"/>
              <a:t>E-waste Defined by US </a:t>
            </a:r>
            <a:br>
              <a:rPr lang="en-US" dirty="0" smtClean="0"/>
            </a:br>
            <a:r>
              <a:rPr lang="en-US" dirty="0" smtClean="0"/>
              <a:t>Environmental Protection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lectrical and electronic equipment that is dependent on electric currents or electromagnetic fields in order to function</a:t>
            </a:r>
          </a:p>
          <a:p>
            <a:r>
              <a:rPr lang="en-US" dirty="0"/>
              <a:t>E</a:t>
            </a:r>
            <a:r>
              <a:rPr lang="en-US" dirty="0" smtClean="0"/>
              <a:t>-waste may </a:t>
            </a:r>
            <a:r>
              <a:rPr lang="en-US" dirty="0" smtClean="0"/>
              <a:t>include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Consumer/entertainment electronics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Devices of office, information and communications technology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Household appliances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Lighting devices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Power tools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Devices used for sport and leisure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75" y="4153781"/>
            <a:ext cx="1887581" cy="1887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7342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tates </a:t>
            </a:r>
            <a:r>
              <a:rPr lang="en-US" dirty="0"/>
              <a:t>R</a:t>
            </a:r>
            <a:r>
              <a:rPr lang="en-US" dirty="0" smtClean="0"/>
              <a:t>egulate </a:t>
            </a:r>
            <a:r>
              <a:rPr lang="en-US" dirty="0"/>
              <a:t>L</a:t>
            </a:r>
            <a:r>
              <a:rPr lang="en-US" dirty="0" smtClean="0"/>
              <a:t>andfills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/>
          <a:stretch/>
        </p:blipFill>
        <p:spPr>
          <a:xfrm>
            <a:off x="4852087" y="1654562"/>
            <a:ext cx="5741528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416" y="1690688"/>
            <a:ext cx="4110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Twenty-five states have e-waste laws on the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Orange states have some regulations regarding disposal of e-waste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276" y="3542270"/>
            <a:ext cx="37729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NEW JERSEY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Beginning 2011 it is illegal to discard e-waste in general trash.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All businesses and households must recycle electronic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36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of </a:t>
            </a:r>
            <a:r>
              <a:rPr lang="en-US" dirty="0"/>
              <a:t>E</a:t>
            </a:r>
            <a:r>
              <a:rPr lang="en-US" dirty="0" smtClean="0"/>
              <a:t>-recycling Emerges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new restrictions traditional scrap dealers stepped in </a:t>
            </a:r>
          </a:p>
          <a:p>
            <a:r>
              <a:rPr lang="en-US" dirty="0" smtClean="0"/>
              <a:t>Offered a new service now in demand</a:t>
            </a:r>
          </a:p>
          <a:p>
            <a:pPr lvl="1"/>
            <a:r>
              <a:rPr lang="en-US" dirty="0" smtClean="0"/>
              <a:t>renamed the business “e-recyclers”</a:t>
            </a:r>
          </a:p>
          <a:p>
            <a:r>
              <a:rPr lang="en-US" dirty="0" smtClean="0"/>
              <a:t> For a fee the e-recyclers take e-waste and dispose of it</a:t>
            </a:r>
          </a:p>
          <a:p>
            <a:r>
              <a:rPr lang="en-US" dirty="0" smtClean="0"/>
              <a:t>Recycling e-waste is labor intensive</a:t>
            </a:r>
          </a:p>
          <a:p>
            <a:r>
              <a:rPr lang="en-US" dirty="0" smtClean="0"/>
              <a:t>E-waste however is not profitable to recycle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47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a Cathode Ray Tube (CRT)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CRTs </a:t>
            </a:r>
            <a:r>
              <a:rPr lang="en-US" dirty="0"/>
              <a:t>contain toxic </a:t>
            </a:r>
            <a:r>
              <a:rPr lang="en-US" dirty="0" smtClean="0"/>
              <a:t>substances and are considered hazardous </a:t>
            </a:r>
            <a:r>
              <a:rPr lang="en-US" dirty="0"/>
              <a:t>waste </a:t>
            </a:r>
            <a:endParaRPr lang="en-US" dirty="0" smtClean="0"/>
          </a:p>
          <a:p>
            <a:r>
              <a:rPr lang="en-US" dirty="0" smtClean="0"/>
              <a:t>Recyclers </a:t>
            </a:r>
            <a:r>
              <a:rPr lang="en-US" dirty="0"/>
              <a:t>can recover a </a:t>
            </a:r>
            <a:r>
              <a:rPr lang="en-US" dirty="0" smtClean="0"/>
              <a:t>few dollars worth </a:t>
            </a:r>
            <a:r>
              <a:rPr lang="en-US" dirty="0"/>
              <a:t>of </a:t>
            </a:r>
            <a:r>
              <a:rPr lang="en-US" dirty="0" smtClean="0"/>
              <a:t>copper</a:t>
            </a:r>
            <a:endParaRPr lang="en-US" dirty="0"/>
          </a:p>
          <a:p>
            <a:r>
              <a:rPr lang="en-US" dirty="0" smtClean="0"/>
              <a:t>Recycling a CRT responsibly results in a net loss</a:t>
            </a:r>
          </a:p>
          <a:p>
            <a:r>
              <a:rPr lang="en-US" dirty="0" smtClean="0"/>
              <a:t>Someone has to pay to properly recycle a CRT</a:t>
            </a:r>
          </a:p>
          <a:p>
            <a:r>
              <a:rPr lang="en-US" dirty="0" smtClean="0"/>
              <a:t>Exploiting the available labor in developing countries makes it profitable</a:t>
            </a:r>
          </a:p>
          <a:p>
            <a:pPr lvl="1"/>
            <a:r>
              <a:rPr lang="en-US" dirty="0" smtClean="0"/>
              <a:t>Labor is cheap</a:t>
            </a:r>
          </a:p>
          <a:p>
            <a:pPr lvl="1"/>
            <a:r>
              <a:rPr lang="en-US" dirty="0" smtClean="0"/>
              <a:t>Environment laws unenforced</a:t>
            </a:r>
          </a:p>
          <a:p>
            <a:pPr lvl="1"/>
            <a:r>
              <a:rPr lang="en-US" dirty="0" smtClean="0"/>
              <a:t>Labor safety laws unenforced</a:t>
            </a:r>
          </a:p>
          <a:p>
            <a:r>
              <a:rPr lang="en-US" dirty="0" smtClean="0"/>
              <a:t>It can be ten times more profitable to export e-waste abroad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27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 Convention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Basel Convention on the Control of Transboundary Movements of Hazardous Wastes and their </a:t>
            </a:r>
            <a:r>
              <a:rPr lang="en-US" dirty="0" smtClean="0"/>
              <a:t>Disposal</a:t>
            </a:r>
          </a:p>
          <a:p>
            <a:r>
              <a:rPr lang="en-US" dirty="0" smtClean="0"/>
              <a:t>Negotiated under United Nations Program</a:t>
            </a:r>
          </a:p>
          <a:p>
            <a:r>
              <a:rPr lang="en-US" dirty="0" smtClean="0"/>
              <a:t>Goal is to promote environmentally sound management of exported and imported waste</a:t>
            </a:r>
          </a:p>
          <a:p>
            <a:r>
              <a:rPr lang="en-US" dirty="0" smtClean="0"/>
              <a:t>United States signed but did not ratify</a:t>
            </a:r>
          </a:p>
          <a:p>
            <a:r>
              <a:rPr lang="en-US" dirty="0" smtClean="0"/>
              <a:t>Despite convention e-waste still makes its way from Europe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18" y="4774979"/>
            <a:ext cx="2614599" cy="149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60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e-waste Go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23253" cy="4351338"/>
          </a:xfrm>
        </p:spPr>
        <p:txBody>
          <a:bodyPr/>
          <a:lstStyle/>
          <a:p>
            <a:r>
              <a:rPr lang="en-US" dirty="0" smtClean="0"/>
              <a:t>Africa</a:t>
            </a:r>
          </a:p>
          <a:p>
            <a:pPr lvl="1"/>
            <a:r>
              <a:rPr lang="en-US" dirty="0" smtClean="0"/>
              <a:t>Ghana</a:t>
            </a:r>
          </a:p>
          <a:p>
            <a:pPr lvl="1"/>
            <a:r>
              <a:rPr lang="en-US" dirty="0" smtClean="0"/>
              <a:t>Nigeria</a:t>
            </a:r>
          </a:p>
          <a:p>
            <a:r>
              <a:rPr lang="en-US" dirty="0" smtClean="0"/>
              <a:t>China</a:t>
            </a:r>
          </a:p>
          <a:p>
            <a:r>
              <a:rPr lang="en-US" dirty="0" smtClean="0"/>
              <a:t>Vietnam</a:t>
            </a:r>
          </a:p>
          <a:p>
            <a:r>
              <a:rPr lang="en-US" dirty="0" smtClean="0"/>
              <a:t>Malaysia</a:t>
            </a:r>
          </a:p>
          <a:p>
            <a:r>
              <a:rPr lang="en-US" dirty="0" smtClean="0"/>
              <a:t>India</a:t>
            </a:r>
          </a:p>
          <a:p>
            <a:r>
              <a:rPr lang="en-US" dirty="0" smtClean="0"/>
              <a:t>Indonesia</a:t>
            </a:r>
          </a:p>
          <a:p>
            <a:r>
              <a:rPr lang="en-US" dirty="0" smtClean="0"/>
              <a:t>Pakistan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20" y="2252095"/>
            <a:ext cx="5350744" cy="3286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55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Recycling Methods Used in Developing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hands to break apart components for</a:t>
            </a:r>
          </a:p>
          <a:p>
            <a:pPr lvl="1"/>
            <a:r>
              <a:rPr lang="en-US" dirty="0" smtClean="0"/>
              <a:t>gold, silver, copper and chips</a:t>
            </a:r>
          </a:p>
          <a:p>
            <a:r>
              <a:rPr lang="en-US" dirty="0" smtClean="0"/>
              <a:t>Cook circuit boards to melt solder</a:t>
            </a:r>
          </a:p>
          <a:p>
            <a:pPr lvl="1"/>
            <a:r>
              <a:rPr lang="en-US" dirty="0" smtClean="0"/>
              <a:t>remove chips</a:t>
            </a:r>
          </a:p>
          <a:p>
            <a:r>
              <a:rPr lang="en-US" dirty="0" smtClean="0"/>
              <a:t>Burn wire to extract copper</a:t>
            </a:r>
          </a:p>
          <a:p>
            <a:pPr lvl="1"/>
            <a:r>
              <a:rPr lang="en-US" dirty="0" smtClean="0"/>
              <a:t>burning creates dioxins</a:t>
            </a:r>
          </a:p>
          <a:p>
            <a:r>
              <a:rPr lang="en-US" dirty="0" smtClean="0"/>
              <a:t>Use acid baths to remove gold from microchips</a:t>
            </a:r>
          </a:p>
          <a:p>
            <a:pPr lvl="1"/>
            <a:r>
              <a:rPr lang="en-US" dirty="0" smtClean="0"/>
              <a:t>dump used acid into river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Infamous e-waste locations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Guiyu, China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5" y="2736850"/>
            <a:ext cx="3472249" cy="33051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Accra, </a:t>
            </a:r>
            <a:r>
              <a:rPr lang="en-US" dirty="0" smtClean="0"/>
              <a:t>Ghana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91" y="2736850"/>
            <a:ext cx="3773330" cy="3305175"/>
          </a:xfrm>
        </p:spPr>
      </p:pic>
      <p:sp>
        <p:nvSpPr>
          <p:cNvPr id="13" name="5-Point Star 12"/>
          <p:cNvSpPr/>
          <p:nvPr/>
        </p:nvSpPr>
        <p:spPr>
          <a:xfrm>
            <a:off x="4302035" y="5050971"/>
            <a:ext cx="365760" cy="3570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Guiyu, China</a:t>
            </a:r>
            <a:endParaRPr lang="en-US" dirty="0"/>
          </a:p>
        </p:txBody>
      </p:sp>
      <p:pic>
        <p:nvPicPr>
          <p:cNvPr id="4" name="Content Placeholder 3" descr="guiyu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19400" y="1524001"/>
            <a:ext cx="5791200" cy="4868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283131" y="4467497"/>
            <a:ext cx="1053738" cy="3831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46" y="137043"/>
            <a:ext cx="8913954" cy="6525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7477" y="4790338"/>
            <a:ext cx="5943600" cy="1569660"/>
          </a:xfrm>
          <a:prstGeom prst="rect">
            <a:avLst/>
          </a:prstGeom>
          <a:solidFill>
            <a:schemeClr val="bg2">
              <a:lumMod val="90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Chips removed from circuit boards are soaked in acid  to remove small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amounts of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gold. Acid waste is dumped into fields and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08342" y="6437033"/>
            <a:ext cx="13548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</a:rPr>
              <a:t>Basel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Action Network (BAN)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127" y="369004"/>
            <a:ext cx="9640006" cy="6400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98533" y="369004"/>
            <a:ext cx="5943600" cy="1200329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 board is cooked over heat to melt solder and then remove electronic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87275" y="6569913"/>
            <a:ext cx="13548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</a:rPr>
              <a:t>Basel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Action Network (BAN)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vs Electronic E-waste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Electrical e-waste</a:t>
            </a:r>
          </a:p>
          <a:p>
            <a:pPr lvl="1"/>
            <a:r>
              <a:rPr lang="en-US" dirty="0" smtClean="0"/>
              <a:t>Products that use electricity primarily for energy</a:t>
            </a:r>
          </a:p>
          <a:p>
            <a:pPr lvl="2"/>
            <a:r>
              <a:rPr lang="en-US" dirty="0" smtClean="0"/>
              <a:t>Washing machine</a:t>
            </a:r>
          </a:p>
          <a:p>
            <a:pPr lvl="2"/>
            <a:r>
              <a:rPr lang="en-US" dirty="0" smtClean="0"/>
              <a:t>Power tools</a:t>
            </a:r>
          </a:p>
          <a:p>
            <a:pPr lvl="2"/>
            <a:r>
              <a:rPr lang="en-US" dirty="0" smtClean="0"/>
              <a:t>Refrigerator</a:t>
            </a:r>
          </a:p>
          <a:p>
            <a:r>
              <a:rPr lang="en-US" dirty="0" smtClean="0"/>
              <a:t>Electronic e-waste</a:t>
            </a:r>
          </a:p>
          <a:p>
            <a:pPr lvl="1"/>
            <a:r>
              <a:rPr lang="en-US" dirty="0" smtClean="0"/>
              <a:t>Products that use electricity to manipulate data</a:t>
            </a:r>
          </a:p>
          <a:p>
            <a:pPr lvl="2"/>
            <a:r>
              <a:rPr lang="en-US" dirty="0" smtClean="0"/>
              <a:t>Desktop, Laptop</a:t>
            </a:r>
          </a:p>
          <a:p>
            <a:pPr lvl="2"/>
            <a:r>
              <a:rPr lang="en-US" dirty="0" smtClean="0"/>
              <a:t>Smartphones</a:t>
            </a:r>
          </a:p>
          <a:p>
            <a:pPr lvl="2"/>
            <a:r>
              <a:rPr lang="en-US" dirty="0" smtClean="0"/>
              <a:t>Game consoles</a:t>
            </a:r>
          </a:p>
          <a:p>
            <a:pPr lvl="2"/>
            <a:r>
              <a:rPr lang="en-US" dirty="0" smtClean="0"/>
              <a:t>Televisions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43" y="318657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49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60" y="141353"/>
            <a:ext cx="9730318" cy="64609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042262" y="5690891"/>
            <a:ext cx="6188810" cy="830997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Workers suffer chronic exposure to lead and dioxins emitted from melting solder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98588" y="6402229"/>
            <a:ext cx="13548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</a:rPr>
              <a:t>Basel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Action Network (BAN)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rl_clean_fish.jpg"/>
          <p:cNvPicPr>
            <a:picLocks noChangeAspect="1"/>
          </p:cNvPicPr>
          <p:nvPr/>
        </p:nvPicPr>
        <p:blipFill>
          <a:blip r:embed="rId3" cstate="print"/>
          <a:srcRect t="8989" b="4120"/>
          <a:stretch>
            <a:fillRect/>
          </a:stretch>
        </p:blipFill>
        <p:spPr>
          <a:xfrm>
            <a:off x="3048000" y="152400"/>
            <a:ext cx="564931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13360"/>
            <a:ext cx="3352800" cy="1938992"/>
          </a:xfrm>
          <a:prstGeom prst="rect">
            <a:avLst/>
          </a:pr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 are caught and cleaned in places where electronic waste is processed and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dumped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43311" y="6505545"/>
            <a:ext cx="13548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</a:rPr>
              <a:t>Basel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Action Network (BAN)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meronmonitor_pic.jpg"/>
          <p:cNvPicPr>
            <a:picLocks noChangeAspect="1"/>
          </p:cNvPicPr>
          <p:nvPr/>
        </p:nvPicPr>
        <p:blipFill>
          <a:blip r:embed="rId3" cstate="print"/>
          <a:srcRect t="16667" r="13620" b="5556"/>
          <a:stretch>
            <a:fillRect/>
          </a:stretch>
        </p:blipFill>
        <p:spPr>
          <a:xfrm>
            <a:off x="2971800" y="0"/>
            <a:ext cx="6172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3767" y="5161738"/>
            <a:ext cx="4250094" cy="156966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to smash CRT to get copper from yoke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releasing a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of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1109" y="6631370"/>
            <a:ext cx="13548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</a:rPr>
              <a:t>Basel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Action Network (BAN)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reburningvillagesorting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832" y="152400"/>
            <a:ext cx="8934182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4414" y="152400"/>
            <a:ext cx="5943600" cy="1569660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Wires are sorted during the day and burned at night. Burning the PVC and brominated insulation on the wires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produces dioxins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3411" y="6657945"/>
            <a:ext cx="13548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</a:rPr>
              <a:t>Basel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Action Network (BAN)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e_little_gir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8470" y="533400"/>
            <a:ext cx="8817131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7921" y="4921442"/>
            <a:ext cx="3658228" cy="12003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Girls sorting e-waste components fearful of having picture taken.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8150" y="6200745"/>
            <a:ext cx="13548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</a:rPr>
              <a:t>Basel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Action Network (BAN)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chnotrash_by_stre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5380" y="5810795"/>
            <a:ext cx="5492620" cy="830997"/>
          </a:xfrm>
          <a:prstGeom prst="rect">
            <a:avLst/>
          </a:prstGeom>
          <a:solidFill>
            <a:schemeClr val="tx1"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E-waste that cannot be recycled is discarded along rivers and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3142" y="6641792"/>
            <a:ext cx="13548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</a:rPr>
              <a:t>Basel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Action Network (BAN)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ttle_girl.jpg"/>
          <p:cNvPicPr>
            <a:picLocks noChangeAspect="1"/>
          </p:cNvPicPr>
          <p:nvPr/>
        </p:nvPicPr>
        <p:blipFill>
          <a:blip r:embed="rId2" cstate="print"/>
          <a:srcRect t="4667"/>
          <a:stretch>
            <a:fillRect/>
          </a:stretch>
        </p:blipFill>
        <p:spPr>
          <a:xfrm>
            <a:off x="3796004" y="0"/>
            <a:ext cx="5334000" cy="67801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3020" y="5210447"/>
            <a:ext cx="2819400" cy="1569660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iMac keyboard produced from 1999 - 2003</a:t>
            </a:r>
          </a:p>
        </p:txBody>
      </p:sp>
      <p:sp>
        <p:nvSpPr>
          <p:cNvPr id="4" name="Rectangle 3"/>
          <p:cNvSpPr/>
          <p:nvPr/>
        </p:nvSpPr>
        <p:spPr>
          <a:xfrm>
            <a:off x="7882926" y="6580052"/>
            <a:ext cx="13548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</a:rPr>
              <a:t>Basel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Action Network (BAN)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Accra, Ghana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17638"/>
            <a:ext cx="3238500" cy="32385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09" y="1417639"/>
            <a:ext cx="2610494" cy="2809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25306"/>
            <a:ext cx="4133850" cy="2147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15339"/>
            <a:ext cx="2905530" cy="24292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27226" y="5924940"/>
            <a:ext cx="765110" cy="765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74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in Accra, Ghana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more primitive and dangerous than </a:t>
            </a:r>
            <a:r>
              <a:rPr lang="en-US" dirty="0"/>
              <a:t>Guiyu, </a:t>
            </a:r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Less organized</a:t>
            </a:r>
          </a:p>
          <a:p>
            <a:pPr lvl="1"/>
            <a:r>
              <a:rPr lang="en-US" dirty="0" smtClean="0"/>
              <a:t>Less sorting</a:t>
            </a:r>
          </a:p>
          <a:p>
            <a:r>
              <a:rPr lang="en-US" dirty="0" smtClean="0"/>
              <a:t>E-waste is disassembled in makeshift fashion</a:t>
            </a:r>
          </a:p>
          <a:p>
            <a:r>
              <a:rPr lang="en-US" dirty="0" smtClean="0"/>
              <a:t>Less interest in circuit board components</a:t>
            </a:r>
          </a:p>
          <a:p>
            <a:pPr lvl="1"/>
            <a:r>
              <a:rPr lang="en-US" dirty="0" smtClean="0"/>
              <a:t>Metals are mostly sought after</a:t>
            </a:r>
          </a:p>
          <a:p>
            <a:r>
              <a:rPr lang="en-US" dirty="0" smtClean="0"/>
              <a:t>More burning of e-waste</a:t>
            </a:r>
          </a:p>
          <a:p>
            <a:pPr lvl="1"/>
            <a:r>
              <a:rPr lang="en-US" dirty="0" smtClean="0"/>
              <a:t>creating greater amounts of dioxins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36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7" y="256468"/>
            <a:ext cx="9144000" cy="6083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7787" y="5397925"/>
            <a:ext cx="4889241" cy="830997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 burns insulation from refrigerator on top of computer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38839" y="6144189"/>
            <a:ext cx="97013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cap="all" dirty="0">
                <a:solidFill>
                  <a:schemeClr val="bg1"/>
                </a:solidFill>
                <a:latin typeface="MuseoSans"/>
              </a:rPr>
              <a:t>© RENÉE C. BYER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9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E-waste Hazardous Materials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Arsenic</a:t>
            </a:r>
          </a:p>
          <a:p>
            <a:r>
              <a:rPr lang="en-US" dirty="0" smtClean="0"/>
              <a:t>Barium</a:t>
            </a:r>
          </a:p>
          <a:p>
            <a:r>
              <a:rPr lang="en-US" dirty="0" smtClean="0"/>
              <a:t>Beryllium</a:t>
            </a:r>
          </a:p>
          <a:p>
            <a:r>
              <a:rPr lang="en-US" dirty="0"/>
              <a:t>Brominated flame retardants (BFRs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Cadmium</a:t>
            </a:r>
          </a:p>
          <a:p>
            <a:r>
              <a:rPr lang="en-US" dirty="0" smtClean="0"/>
              <a:t>Chromium</a:t>
            </a:r>
          </a:p>
          <a:p>
            <a:r>
              <a:rPr lang="en-US" dirty="0"/>
              <a:t>Lead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Mercury</a:t>
            </a:r>
          </a:p>
          <a:p>
            <a:r>
              <a:rPr lang="en-US" dirty="0"/>
              <a:t>Polychlorinated biphenyls (</a:t>
            </a:r>
            <a:r>
              <a:rPr lang="en-US" dirty="0" smtClean="0"/>
              <a:t>PCBs)</a:t>
            </a:r>
            <a:endParaRPr lang="en-US" dirty="0"/>
          </a:p>
          <a:p>
            <a:r>
              <a:rPr lang="en-US" dirty="0" smtClean="0"/>
              <a:t>Polyvinyl </a:t>
            </a:r>
            <a:r>
              <a:rPr lang="en-US" dirty="0"/>
              <a:t>chloride (PVC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Selenium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66" y="4100975"/>
            <a:ext cx="2514600" cy="18192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0" y="373785"/>
            <a:ext cx="8537110" cy="6390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040" y="4825702"/>
            <a:ext cx="4889241" cy="1938992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cords, internal wires and a variety of cables are balled up and burned. What’s left in the ashes is melted copper and aluminum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35681" y="6564639"/>
            <a:ext cx="13548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</a:rPr>
              <a:t>Basel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Action Network (BAN)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79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5" y="326474"/>
            <a:ext cx="8278499" cy="6374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365" y="5500589"/>
            <a:ext cx="5019247" cy="12003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constant burning of e-waste pollutes the ground and air with heavy metals and dioxins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9688" y="6500863"/>
            <a:ext cx="13548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</a:rPr>
              <a:t>Basel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Action Network (BAN)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67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" y="83974"/>
            <a:ext cx="10055184" cy="6690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62" y="197852"/>
            <a:ext cx="5019247" cy="830997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Workers are exposed to acute and chronic levels of dioxins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44593" y="6573968"/>
            <a:ext cx="97013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cap="all" dirty="0">
                <a:solidFill>
                  <a:schemeClr val="bg1"/>
                </a:solidFill>
                <a:latin typeface="MuseoSans"/>
              </a:rPr>
              <a:t>© RENÉE C. BYER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65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808195" cy="6764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8735" y="1438201"/>
            <a:ext cx="4469459" cy="830997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 scrap through the ashes for bits of metals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8819" y="6564639"/>
            <a:ext cx="13548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</a:rPr>
              <a:t>Basel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Action Network (BAN)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03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453" cy="6858000"/>
          </a:xfrm>
        </p:spPr>
      </p:pic>
      <p:sp>
        <p:nvSpPr>
          <p:cNvPr id="3" name="TextBox 2"/>
          <p:cNvSpPr txBox="1"/>
          <p:nvPr/>
        </p:nvSpPr>
        <p:spPr>
          <a:xfrm>
            <a:off x="2062102" y="0"/>
            <a:ext cx="5019247" cy="830997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once pristine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Korle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Lagoon is now a toxic dump of e-waste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9303" y="6657945"/>
            <a:ext cx="13548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</a:rPr>
              <a:t>Basel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Action Network (BAN)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12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6" y="291736"/>
            <a:ext cx="9195048" cy="6117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1036" y="5061588"/>
            <a:ext cx="5019247" cy="120032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 year old child combs through toxic debris attempting to scavenge anything of value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947" y="6261917"/>
            <a:ext cx="97013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cap="all" dirty="0">
                <a:solidFill>
                  <a:schemeClr val="bg1"/>
                </a:solidFill>
                <a:latin typeface="MuseoSans"/>
              </a:rPr>
              <a:t>© RENÉE C. BYER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41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21571"/>
            <a:ext cx="9892937" cy="6582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7311" y="3015074"/>
            <a:ext cx="5019247" cy="1384995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year old child’s daily existence in the toxic dump of Accra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06571" y="6503617"/>
            <a:ext cx="97013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cap="all" dirty="0">
                <a:solidFill>
                  <a:schemeClr val="bg1"/>
                </a:solidFill>
                <a:latin typeface="MuseoSans"/>
              </a:rPr>
              <a:t>© RENÉE C. BYER</a:t>
            </a:r>
            <a:endParaRPr 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19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decrease the export of e-waste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could ratify the Basel Convention</a:t>
            </a:r>
          </a:p>
          <a:p>
            <a:r>
              <a:rPr lang="en-US" dirty="0" smtClean="0"/>
              <a:t>E-recyclers could be regulated and audited</a:t>
            </a:r>
          </a:p>
          <a:p>
            <a:pPr lvl="1"/>
            <a:r>
              <a:rPr lang="en-US" dirty="0" smtClean="0"/>
              <a:t>assuring no e-waste is exported</a:t>
            </a:r>
          </a:p>
          <a:p>
            <a:r>
              <a:rPr lang="en-US" dirty="0" smtClean="0"/>
              <a:t>External costs of e-recycling born by manufacturer</a:t>
            </a:r>
          </a:p>
          <a:p>
            <a:pPr lvl="1"/>
            <a:r>
              <a:rPr lang="en-US" dirty="0" smtClean="0"/>
              <a:t>included in price of component</a:t>
            </a:r>
          </a:p>
          <a:p>
            <a:pPr lvl="1"/>
            <a:r>
              <a:rPr lang="en-US" dirty="0" smtClean="0"/>
              <a:t>incentive for manufacturers to make components profitable to recycle</a:t>
            </a:r>
          </a:p>
          <a:p>
            <a:r>
              <a:rPr lang="en-US" dirty="0" smtClean="0"/>
              <a:t>Increase aid to developing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68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44" y="87086"/>
            <a:ext cx="6343463" cy="6557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15534" y="2358237"/>
            <a:ext cx="4919173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http://www.state.nj.us/dep/dshw/ewaste/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968" y="626383"/>
            <a:ext cx="3902531" cy="1298211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E-recycling in New Jersey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43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06097" cy="1325563"/>
          </a:xfrm>
        </p:spPr>
        <p:txBody>
          <a:bodyPr/>
          <a:lstStyle/>
          <a:p>
            <a:r>
              <a:rPr lang="en-US" dirty="0" smtClean="0"/>
              <a:t>Best Buy as a Responsible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417" y="365125"/>
            <a:ext cx="2286000" cy="157162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95" name="ShockwaveFlash1" r:id="rId2" imgW="6862680" imgH="3927600"/>
        </mc:Choice>
        <mc:Fallback>
          <p:control name="ShockwaveFlash1" r:id="rId2" imgW="6862680" imgH="3927600">
            <p:pic>
              <p:nvPicPr>
                <p:cNvPr id="3" name="ShockwaveFlash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42812" y="2125391"/>
                  <a:ext cx="6862763" cy="39274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40855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Arsenic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</a:t>
            </a:r>
            <a:r>
              <a:rPr lang="en-US" dirty="0" smtClean="0"/>
              <a:t>in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circuit </a:t>
            </a:r>
            <a:r>
              <a:rPr lang="en-US" dirty="0" smtClean="0"/>
              <a:t>boards</a:t>
            </a:r>
          </a:p>
          <a:p>
            <a:pPr lvl="1"/>
            <a:r>
              <a:rPr lang="en-US" dirty="0" smtClean="0"/>
              <a:t>LCD displays</a:t>
            </a:r>
          </a:p>
          <a:p>
            <a:pPr lvl="1"/>
            <a:r>
              <a:rPr lang="en-US" dirty="0" smtClean="0"/>
              <a:t>computer chips</a:t>
            </a:r>
          </a:p>
          <a:p>
            <a:r>
              <a:rPr lang="en-US" dirty="0" smtClean="0"/>
              <a:t>Strong link between arsenic exposure and:</a:t>
            </a:r>
          </a:p>
          <a:p>
            <a:pPr lvl="1"/>
            <a:r>
              <a:rPr lang="en-US" dirty="0" smtClean="0"/>
              <a:t>lung cancer</a:t>
            </a:r>
          </a:p>
          <a:p>
            <a:pPr lvl="1"/>
            <a:r>
              <a:rPr lang="en-US" dirty="0" smtClean="0"/>
              <a:t>skin cancer</a:t>
            </a:r>
          </a:p>
          <a:p>
            <a:pPr lvl="1"/>
            <a:r>
              <a:rPr lang="en-US" dirty="0" smtClean="0"/>
              <a:t>bladder cancer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84" y="4660237"/>
            <a:ext cx="1095375" cy="138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27" y="1080295"/>
            <a:ext cx="2685657" cy="1930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</a:t>
            </a:r>
            <a:r>
              <a:rPr lang="en-US" dirty="0" smtClean="0"/>
              <a:t>in</a:t>
            </a:r>
            <a:endParaRPr lang="en-US" dirty="0" smtClean="0"/>
          </a:p>
          <a:p>
            <a:pPr lvl="1"/>
            <a:r>
              <a:rPr lang="en-US" dirty="0" smtClean="0"/>
              <a:t> cathode ray tubes (CRT)</a:t>
            </a:r>
          </a:p>
          <a:p>
            <a:r>
              <a:rPr lang="en-US" dirty="0" smtClean="0"/>
              <a:t>Strong link between barium exposure </a:t>
            </a:r>
            <a:r>
              <a:rPr lang="en-US" dirty="0" smtClean="0"/>
              <a:t>and</a:t>
            </a:r>
            <a:endParaRPr lang="en-US" dirty="0" smtClean="0"/>
          </a:p>
          <a:p>
            <a:pPr lvl="1"/>
            <a:r>
              <a:rPr lang="en-US" dirty="0" smtClean="0"/>
              <a:t>heart disease</a:t>
            </a:r>
          </a:p>
          <a:p>
            <a:pPr lvl="1"/>
            <a:r>
              <a:rPr lang="en-US" dirty="0" smtClean="0"/>
              <a:t>nervous system disorders </a:t>
            </a:r>
          </a:p>
          <a:p>
            <a:pPr lvl="2"/>
            <a:r>
              <a:rPr lang="en-US" dirty="0" smtClean="0"/>
              <a:t>numbness</a:t>
            </a:r>
          </a:p>
          <a:p>
            <a:pPr lvl="2"/>
            <a:r>
              <a:rPr lang="en-US" dirty="0" smtClean="0"/>
              <a:t>muscle weakness</a:t>
            </a:r>
          </a:p>
          <a:p>
            <a:pPr lvl="1"/>
            <a:r>
              <a:rPr lang="en-US" dirty="0" smtClean="0"/>
              <a:t>stomach and intestine disorders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87" y="4006950"/>
            <a:ext cx="1095375" cy="138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97" y="609600"/>
            <a:ext cx="3297646" cy="219705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Beryllium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</a:t>
            </a:r>
            <a:r>
              <a:rPr lang="en-US" dirty="0" smtClean="0"/>
              <a:t>in</a:t>
            </a:r>
            <a:endParaRPr lang="en-US" dirty="0" smtClean="0"/>
          </a:p>
          <a:p>
            <a:pPr lvl="1"/>
            <a:r>
              <a:rPr lang="en-US" dirty="0" smtClean="0"/>
              <a:t> power supply boxes</a:t>
            </a:r>
          </a:p>
          <a:p>
            <a:r>
              <a:rPr lang="en-US" dirty="0" smtClean="0"/>
              <a:t>Strong link between beryllium exposure </a:t>
            </a:r>
            <a:r>
              <a:rPr lang="en-US" dirty="0" smtClean="0"/>
              <a:t>and</a:t>
            </a:r>
            <a:endParaRPr lang="en-US" dirty="0" smtClean="0"/>
          </a:p>
          <a:p>
            <a:pPr lvl="1"/>
            <a:r>
              <a:rPr lang="en-US" dirty="0" smtClean="0"/>
              <a:t>Lung cancer</a:t>
            </a:r>
          </a:p>
          <a:p>
            <a:pPr lvl="2"/>
            <a:r>
              <a:rPr lang="en-US" dirty="0" smtClean="0"/>
              <a:t>considered a </a:t>
            </a:r>
            <a:r>
              <a:rPr lang="en-US" dirty="0"/>
              <a:t>Group 1 - Carcinogenic </a:t>
            </a:r>
            <a:endParaRPr lang="en-US" dirty="0" smtClean="0"/>
          </a:p>
          <a:p>
            <a:pPr lvl="1"/>
            <a:r>
              <a:rPr lang="en-US" dirty="0" smtClean="0"/>
              <a:t>affects liver</a:t>
            </a:r>
            <a:r>
              <a:rPr lang="en-US" dirty="0"/>
              <a:t>, kidneys, heart, nervous system, and the lymphatic system.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6" y="4759798"/>
            <a:ext cx="1095375" cy="138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62" y="1073332"/>
            <a:ext cx="2092371" cy="171413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Brominated flame retardants (BFRs)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</a:t>
            </a:r>
            <a:r>
              <a:rPr lang="en-US" dirty="0" smtClean="0"/>
              <a:t>in</a:t>
            </a:r>
            <a:endParaRPr lang="en-US" dirty="0" smtClean="0"/>
          </a:p>
          <a:p>
            <a:pPr lvl="1"/>
            <a:r>
              <a:rPr lang="en-US" dirty="0" smtClean="0"/>
              <a:t> plastic parts</a:t>
            </a:r>
          </a:p>
          <a:p>
            <a:pPr lvl="1"/>
            <a:r>
              <a:rPr lang="en-US" dirty="0" smtClean="0"/>
              <a:t>cable insulation</a:t>
            </a:r>
          </a:p>
          <a:p>
            <a:r>
              <a:rPr lang="en-US" dirty="0"/>
              <a:t>L</a:t>
            </a:r>
            <a:r>
              <a:rPr lang="en-US" dirty="0" smtClean="0"/>
              <a:t>ink between BFR exposure </a:t>
            </a:r>
            <a:r>
              <a:rPr lang="en-US" dirty="0" smtClean="0"/>
              <a:t>and</a:t>
            </a:r>
            <a:endParaRPr lang="en-US" dirty="0" smtClean="0"/>
          </a:p>
          <a:p>
            <a:pPr lvl="1"/>
            <a:r>
              <a:rPr lang="en-US" dirty="0" smtClean="0"/>
              <a:t>Thyroid cancer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93" y="4460212"/>
            <a:ext cx="2886075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9" y="1762669"/>
            <a:ext cx="3788229" cy="146004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Cadmium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</a:t>
            </a:r>
            <a:r>
              <a:rPr lang="en-US" dirty="0" smtClean="0"/>
              <a:t>in</a:t>
            </a:r>
            <a:endParaRPr lang="en-US" dirty="0" smtClean="0"/>
          </a:p>
          <a:p>
            <a:pPr lvl="1"/>
            <a:r>
              <a:rPr lang="en-US" dirty="0" smtClean="0"/>
              <a:t> rechargeable batteries</a:t>
            </a:r>
          </a:p>
          <a:p>
            <a:pPr lvl="1"/>
            <a:r>
              <a:rPr lang="en-US" dirty="0" smtClean="0"/>
              <a:t>CRT screens</a:t>
            </a:r>
          </a:p>
          <a:p>
            <a:pPr lvl="1"/>
            <a:r>
              <a:rPr lang="en-US" dirty="0" smtClean="0"/>
              <a:t>printer ink cartridges and toners</a:t>
            </a:r>
          </a:p>
          <a:p>
            <a:pPr lvl="1"/>
            <a:r>
              <a:rPr lang="en-US" dirty="0" smtClean="0"/>
              <a:t>printer drums</a:t>
            </a:r>
          </a:p>
          <a:p>
            <a:r>
              <a:rPr lang="en-US" dirty="0" smtClean="0"/>
              <a:t>Strong link between cadmium exposure </a:t>
            </a:r>
            <a:r>
              <a:rPr lang="en-US" dirty="0" smtClean="0"/>
              <a:t>and</a:t>
            </a:r>
            <a:endParaRPr lang="en-US" dirty="0" smtClean="0"/>
          </a:p>
          <a:p>
            <a:pPr lvl="1"/>
            <a:r>
              <a:rPr lang="en-US" dirty="0" smtClean="0"/>
              <a:t>Lung disease</a:t>
            </a:r>
          </a:p>
          <a:p>
            <a:pPr lvl="1"/>
            <a:r>
              <a:rPr lang="en-US" dirty="0" smtClean="0"/>
              <a:t>Kidney failure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48" y="4694755"/>
            <a:ext cx="1371600" cy="173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48" y="1270000"/>
            <a:ext cx="3429000" cy="2362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9290</TotalTime>
  <Words>1348</Words>
  <Application>Microsoft Office PowerPoint</Application>
  <PresentationFormat>Widescreen</PresentationFormat>
  <Paragraphs>287</Paragraphs>
  <Slides>49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Gothic</vt:lpstr>
      <vt:lpstr>MuseoSans</vt:lpstr>
      <vt:lpstr>Wingdings 3</vt:lpstr>
      <vt:lpstr>Facet</vt:lpstr>
      <vt:lpstr>Toxic E-waste Dumped In Developing Countries</vt:lpstr>
      <vt:lpstr>E-waste Defined by US  Environmental Protection Agency</vt:lpstr>
      <vt:lpstr>Electrical vs Electronic E-waste</vt:lpstr>
      <vt:lpstr>E-waste Hazardous Materials</vt:lpstr>
      <vt:lpstr>Arsenic</vt:lpstr>
      <vt:lpstr>Barium</vt:lpstr>
      <vt:lpstr>Beryllium</vt:lpstr>
      <vt:lpstr>Brominated flame retardants (BFRs)</vt:lpstr>
      <vt:lpstr>Cadmium</vt:lpstr>
      <vt:lpstr>Chromium VI</vt:lpstr>
      <vt:lpstr> Lead</vt:lpstr>
      <vt:lpstr> Lithium</vt:lpstr>
      <vt:lpstr> Mercury</vt:lpstr>
      <vt:lpstr> Nickel</vt:lpstr>
      <vt:lpstr>  Zinc Sulfide</vt:lpstr>
      <vt:lpstr>Dioxins</vt:lpstr>
      <vt:lpstr>Amount of Hazardous Materials in 30 lb. PC</vt:lpstr>
      <vt:lpstr>Issues About Consumer Electronic E-waste</vt:lpstr>
      <vt:lpstr>General Problems with Landfills</vt:lpstr>
      <vt:lpstr>States Regulate Landfills</vt:lpstr>
      <vt:lpstr>Business of E-recycling Emerges </vt:lpstr>
      <vt:lpstr>Recycling a Cathode Ray Tube (CRT)</vt:lpstr>
      <vt:lpstr>Basel Convention</vt:lpstr>
      <vt:lpstr>Where Does e-waste Go To?</vt:lpstr>
      <vt:lpstr>Primitive Recycling Methods Used in Developing Countries</vt:lpstr>
      <vt:lpstr>Two Infamous e-waste locations</vt:lpstr>
      <vt:lpstr>Guiyu, 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Accra, Ghana</vt:lpstr>
      <vt:lpstr>Recycling in Accra, Ghana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to decrease the export of e-waste</vt:lpstr>
      <vt:lpstr>PowerPoint Presentation</vt:lpstr>
      <vt:lpstr>Best Buy as a Responsible Solution</vt:lpstr>
    </vt:vector>
  </TitlesOfParts>
  <Company>Brookdale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E-Waste in 3rd World</dc:title>
  <dc:creator>Peter Geiselman</dc:creator>
  <cp:lastModifiedBy>Kelsey Maki</cp:lastModifiedBy>
  <cp:revision>130</cp:revision>
  <dcterms:created xsi:type="dcterms:W3CDTF">2015-07-11T15:29:30Z</dcterms:created>
  <dcterms:modified xsi:type="dcterms:W3CDTF">2015-08-20T18:24:35Z</dcterms:modified>
</cp:coreProperties>
</file>